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7" clrIdx="0">
    <p:extLst>
      <p:ext uri="{19B8F6BF-5375-455C-9EA6-DF929625EA0E}">
        <p15:presenceInfo xmlns:p15="http://schemas.microsoft.com/office/powerpoint/2012/main" userId="S::urn:spo:anon#9ff2c080f92ed797265eaf4da957366ffd5276b694542f28ffa2899cc12d98d6::" providerId="AD"/>
      </p:ext>
    </p:extLst>
  </p:cmAuthor>
  <p:cmAuthor id="2" name="Диляна Стоянова Джибирова" initials="ДД" lastIdx="10" clrIdx="1">
    <p:extLst>
      <p:ext uri="{19B8F6BF-5375-455C-9EA6-DF929625EA0E}">
        <p15:presenceInfo xmlns:p15="http://schemas.microsoft.com/office/powerpoint/2012/main" userId="S::djibirova@pgii-nrainov.eu::913fb783-606f-467f-8f02-fe9d011a2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A51E4-DB83-4B2E-8876-F1E862EE35C4}" v="30" dt="2020-11-24T14:09:27.809"/>
    <p1510:client id="{1DCAE5E4-B4BC-4E8D-9A83-D5C53155DF4A}" v="165" dt="2020-11-24T14:26:31.586"/>
    <p1510:client id="{4E24B50E-B6B9-4C8B-AF48-FFFFB0A276D2}" v="10" dt="2020-11-17T08:20:08.839"/>
    <p1510:client id="{965F83B0-1A96-6B3E-93AE-4CAB68042C7F}" v="7" dt="2020-11-17T06:58:28.180"/>
    <p1510:client id="{D3A37E90-F33D-410B-85B2-07549F6BC773}" v="24" dt="2020-11-24T14:12:27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47:02.156" idx="1">
    <p:pos x="10" y="10"/>
    <p:text>Ники, тук, във втория абзац си пропуснал запетая след в София,...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47:55.018" idx="2">
    <p:pos x="10" y="10"/>
    <p:text>През коя година избухва Балканската?! Пропуснал си в началото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50:15.730" idx="3">
    <p:pos x="10" y="10"/>
    <p:text>Тук е удачно да смениш подсветката с по.светлосиво, защото трудно се чете
</p:text>
    <p:extLst>
      <p:ext uri="{C676402C-5697-4E1C-873F-D02D1690AC5C}">
        <p15:threadingInfo xmlns:p15="http://schemas.microsoft.com/office/powerpoint/2012/main" timeZoneBias="480"/>
      </p:ext>
    </p:extLst>
  </p:cm>
  <p:cm authorId="1" dt="2020-11-16T22:51:53.345" idx="4">
    <p:pos x="10" y="106"/>
    <p:text>Може да премахнеш слайда или да добавиш, че и до днес това е желана цел за учениците в ПГИИ "Проф. Н. Райнов"
</p:text>
    <p:extLst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53:58.680" idx="5">
    <p:pos x="10" y="10"/>
    <p:text>Днес картини на автора могат да се видят в галерия Квадрат 500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17T00:09:28.814" idx="1">
    <p:pos x="10" y="10"/>
    <p:text>Премахни интервала след по-голяма и промени "голяма" с обширна или подробна
</p:text>
    <p:extLst>
      <p:ext uri="{C676402C-5697-4E1C-873F-D02D1690AC5C}">
        <p15:threadingInfo xmlns:p15="http://schemas.microsoft.com/office/powerpoint/2012/main" timeZoneBias="480"/>
      </p:ext>
    </p:extLst>
  </p:cm>
  <p:cm authorId="2" dt="2020-11-17T00:10:29.084" idx="2">
    <p:pos x="10" y="106"/>
    <p:text>статии за изкуство и летература  !!! без - то
</p:text>
    <p:extLst>
      <p:ext uri="{C676402C-5697-4E1C-873F-D02D1690AC5C}">
        <p15:threadingInfo xmlns:p15="http://schemas.microsoft.com/office/powerpoint/2012/main" timeZoneBias="480">
          <p15:parentCm authorId="2" idx="1"/>
        </p15:threadingInfo>
      </p:ext>
    </p:extLst>
  </p:cm>
  <p:cm authorId="2" dt="2020-11-17T00:11:10.617" idx="3">
    <p:pos x="10" y="202"/>
    <p:text>...е пътуване - то - тук пък добави "то"
</p:text>
    <p:extLst>
      <p:ext uri="{C676402C-5697-4E1C-873F-D02D1690AC5C}">
        <p15:threadingInfo xmlns:p15="http://schemas.microsoft.com/office/powerpoint/2012/main" timeZoneBias="480">
          <p15:parentCm authorId="2" idx="1"/>
        </p15:threadingInfo>
      </p:ext>
    </p:extLst>
  </p:cm>
  <p:cm authorId="2" dt="2020-11-17T00:11:48.260" idx="4">
    <p:pos x="10" y="298"/>
    <p:text>...заради твърбата си "Между ..."
</p:text>
    <p:extLst>
      <p:ext uri="{C676402C-5697-4E1C-873F-D02D1690AC5C}">
        <p15:threadingInfo xmlns:p15="http://schemas.microsoft.com/office/powerpoint/2012/main" timeZoneBias="480">
          <p15:parentCm authorId="2" idx="1"/>
        </p15:threadingInfo>
      </p:ext>
    </p:extLst>
  </p:cm>
  <p:cm authorId="2" dt="2020-11-17T00:13:12.984" idx="5">
    <p:pos x="10" y="394"/>
    <p:text>Премахни информацията от последния трети абзац, която преповтаря първия
</p:text>
    <p:extLst>
      <p:ext uri="{C676402C-5697-4E1C-873F-D02D1690AC5C}">
        <p15:threadingInfo xmlns:p15="http://schemas.microsoft.com/office/powerpoint/2012/main" timeZoneBias="480">
          <p15:parentCm authorId="2" idx="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17T00:15:02.585" idx="6">
    <p:pos x="10" y="10"/>
    <p:text>...професор по История на изкуството
</p:text>
    <p:extLst>
      <p:ext uri="{C676402C-5697-4E1C-873F-D02D1690AC5C}">
        <p15:threadingInfo xmlns:p15="http://schemas.microsoft.com/office/powerpoint/2012/main" timeZoneBias="480"/>
      </p:ext>
    </p:extLst>
  </p:cm>
  <p:cm authorId="2" dt="2020-11-17T00:15:56.901" idx="7">
    <p:pos x="10" y="106"/>
    <p:text>3. абзац - работи в сег време !!! "Пише" книгата
</p:text>
    <p:extLst>
      <p:ext uri="{C676402C-5697-4E1C-873F-D02D1690AC5C}">
        <p15:threadingInfo xmlns:p15="http://schemas.microsoft.com/office/powerpoint/2012/main" timeZoneBias="480">
          <p15:parentCm authorId="2" idx="6"/>
        </p15:threadingInfo>
      </p:ext>
    </p:extLst>
  </p:cm>
  <p:cm authorId="2" dt="2020-11-17T00:16:45.263" idx="8">
    <p:pos x="10" y="202"/>
    <p:text>4. абзац ...без "той"
</p:text>
    <p:extLst>
      <p:ext uri="{C676402C-5697-4E1C-873F-D02D1690AC5C}">
        <p15:threadingInfo xmlns:p15="http://schemas.microsoft.com/office/powerpoint/2012/main" timeZoneBias="480">
          <p15:parentCm authorId="2" idx="6"/>
        </p15:threadingInfo>
      </p:ext>
    </p:extLst>
  </p:cm>
  <p:cm authorId="2" dt="2020-11-17T00:17:08.390" idx="9">
    <p:pos x="10" y="298"/>
    <p:text>И сложи точка в края
</p:text>
    <p:extLst>
      <p:ext uri="{C676402C-5697-4E1C-873F-D02D1690AC5C}">
        <p15:threadingInfo xmlns:p15="http://schemas.microsoft.com/office/powerpoint/2012/main" timeZoneBias="480">
          <p15:parentCm authorId="2" idx="6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17T00:20:08.823" idx="10">
    <p:pos x="10" y="10"/>
    <p:text>Постави накрая слайд: Изготвил: Никола Герчев, ученик от 8.клас в ПГИИ "Проф. Н. Райнов" 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58:28.180" idx="7">
    <p:pos x="10" y="10"/>
    <p:text>Смени словореда: Със Съчетаването на дълбоки познание... творчеството на Н. Райнов е уникално за българската култура.
от 2 абзац махни" Ще припомня"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2:55:38.733" idx="6">
    <p:pos x="10" y="10"/>
    <p:text>Попитай г-н Пончев или потърси в други източници, къде можем да ги видим днес 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gf.zavinagi.org/index.php?title=9_%D1%81%D0%B5%D0%BF%D1%82%D0%B5%D0%BC%D0%B2%D1%80%D0%B8&amp;action=edit&amp;redlink=1" TargetMode="External"/><Relationship Id="rId2" Type="http://schemas.openxmlformats.org/officeDocument/2006/relationships/hyperlink" Target="https://bg.wikipedia.org/wiki/%D0%9F%D1%80%D0%B8%D0%BA%D0%B0%D0%B7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gf.zavinagi.org/index.php/1952_%D0%B3." TargetMode="External"/><Relationship Id="rId4" Type="http://schemas.openxmlformats.org/officeDocument/2006/relationships/hyperlink" Target="http://bgf.zavinagi.org/index.php/1944_%D0%B3.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1%80%D0%B8%D0%BA%D0%B0%D0%B7%D0%BA%D0%B0" TargetMode="External"/><Relationship Id="rId3" Type="http://schemas.openxmlformats.org/officeDocument/2006/relationships/hyperlink" Target="http://bgf.zavinagi.org/index.php/1954_%D0%B3." TargetMode="External"/><Relationship Id="rId7" Type="http://schemas.openxmlformats.org/officeDocument/2006/relationships/hyperlink" Target="https://bg.wikipedia.org/wiki/%D0%A4%D0%BE%D0%BB%D0%BA%D0%BB%D0%BE%D1%80" TargetMode="External"/><Relationship Id="rId2" Type="http://schemas.openxmlformats.org/officeDocument/2006/relationships/hyperlink" Target="http://bgf.zavinagi.org/index.php?title=2_%D0%BC%D0%B0%D0%B9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C%D0%B8%D1%82%D0%BE%D0%BB%D0%BE%D0%B3%D0%B8%D1%8F" TargetMode="External"/><Relationship Id="rId5" Type="http://schemas.openxmlformats.org/officeDocument/2006/relationships/hyperlink" Target="https://bg.wikipedia.org/wiki/%D0%9B%D0%B8%D1%82%D0%B5%D1%80%D0%B0%D1%82%D1%83%D1%80%D0%B5%D0%BD_%D0%B6%D0%B0%D0%BD%D1%80" TargetMode="External"/><Relationship Id="rId10" Type="http://schemas.openxmlformats.org/officeDocument/2006/relationships/comments" Target="../comments/comment7.xml"/><Relationship Id="rId4" Type="http://schemas.openxmlformats.org/officeDocument/2006/relationships/hyperlink" Target="http://bgf.zavinagi.org/index.php/%D0%A4%D0%B5%D0%BD%D1%82%D1%8A%D0%B7%D0%B8" TargetMode="External"/><Relationship Id="rId9" Type="http://schemas.openxmlformats.org/officeDocument/2006/relationships/hyperlink" Target="http://bgf.zavinagi.org/index.php/%D0%9C%D0%B0%D0%B3%D0%B8%D1%87%D0%B5%D1%81%D0%BA%D0%B8_%D1%80%D0%B5%D0%B0%D0%BB%D0%B8%D0%B7%D1%8A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1%D0%BE%D0%B3%D0%BE%D0%BC%D0%B8%D0%BB_%D0%A0%D0%B0%D0%B9%D0%BD%D0%BE%D0%B2" TargetMode="External"/><Relationship Id="rId13" Type="http://schemas.openxmlformats.org/officeDocument/2006/relationships/comments" Target="../comments/comment1.xml"/><Relationship Id="rId3" Type="http://schemas.openxmlformats.org/officeDocument/2006/relationships/image" Target="../media/image4.jpeg"/><Relationship Id="rId7" Type="http://schemas.openxmlformats.org/officeDocument/2006/relationships/hyperlink" Target="https://bg.wikipedia.org/wiki/%D0%91%D0%BE%D1%8F%D0%BD_%D0%A0%D0%B0%D0%B9%D0%BD%D0%BE%D0%B2" TargetMode="External"/><Relationship Id="rId12" Type="http://schemas.openxmlformats.org/officeDocument/2006/relationships/hyperlink" Target="https://bg.wikipedia.org/wiki/%D0%A1%D0%BE%D1%84%D0%B8%D0%B9%D1%81%D0%BA%D0%B8_%D1%83%D0%BD%D0%B8%D0%B2%D0%B5%D1%80%D1%81%D0%B8%D1%82%D0%B5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1%D1%82%D0%BE%D1%8F%D0%BD_%D0%A0%D0%B0%D0%B9%D0%BD%D0%BE%D0%B2" TargetMode="External"/><Relationship Id="rId11" Type="http://schemas.openxmlformats.org/officeDocument/2006/relationships/hyperlink" Target="https://bg.wikipedia.org/wiki/%D0%A4%D0%B8%D0%BB%D0%BE%D1%81%D0%BE%D1%84%D0%B8%D1%8F" TargetMode="External"/><Relationship Id="rId5" Type="http://schemas.openxmlformats.org/officeDocument/2006/relationships/hyperlink" Target="https://bg.wikipedia.org/wiki/%D0%98%D0%B2%D0%B0%D0%BD_%D0%A0%D0%B0%D0%B9%D0%BD%D0%BE%D0%B2" TargetMode="External"/><Relationship Id="rId10" Type="http://schemas.openxmlformats.org/officeDocument/2006/relationships/hyperlink" Target="https://bg.wikipedia.org/wiki/%D0%A1%D0%BE%D1%84%D0%B8%D1%8F" TargetMode="External"/><Relationship Id="rId4" Type="http://schemas.openxmlformats.org/officeDocument/2006/relationships/hyperlink" Target="https://bg.wikipedia.org/wiki/%D0%9A%D0%B5%D1%81%D0%B0%D1%80%D0%B5%D0%B2%D0%BE" TargetMode="External"/><Relationship Id="rId9" Type="http://schemas.openxmlformats.org/officeDocument/2006/relationships/hyperlink" Target="https://bg.wikipedia.org/wiki/%D0%A1%D0%BE%D1%84%D0%B8%D0%B9%D1%81%D0%BA%D0%B0_%D0%B4%D1%83%D1%85%D0%BE%D0%B2%D0%BD%D0%B0_%D1%81%D0%B5%D0%BC%D0%B8%D0%BD%D0%B0%D1%80%D0%B8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bg.wikipedia.org/wiki/%D0%9C%D0%B0%D0%BA%D0%B5%D0%B4%D0%BE%D0%BD%D0%BE-%D0%BE%D0%B4%D1%80%D0%B8%D0%BD%D1%81%D0%BA%D0%BE_%D0%BE%D0%BF%D1%8A%D0%BB%D1%87%D0%B5%D0%BD%D0%B8%D0%B5" TargetMode="External"/><Relationship Id="rId7" Type="http://schemas.openxmlformats.org/officeDocument/2006/relationships/hyperlink" Target="https://bg.wikipedia.org/wiki/%D0%94%D0%B5%D0%B2%D0%B5%D1%82%D0%B0_%D0%BF%D0%BB%D0%B5%D0%B2%D0%B5%D0%BD%D1%81%D0%BA%D0%B0_%D0%BF%D0%B5%D1%85%D0%BE%D1%82%D0%BD%D0%B0_%D0%B4%D0%B8%D0%B2%D0%B8%D0%B7%D0%B8%D1%8F" TargetMode="External"/><Relationship Id="rId2" Type="http://schemas.openxmlformats.org/officeDocument/2006/relationships/hyperlink" Target="https://bg.wikipedia.org/wiki/%D0%91%D0%B0%D0%BB%D0%BA%D0%B0%D0%BD%D1%81%D0%BA%D0%B0_%D0%B2%D0%BE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1%D1%8A%D0%BB%D0%B3%D0%B0%D1%80%D0%B8%D1%8F_%D0%B2_%D0%9F%D1%8A%D1%80%D0%B2%D0%B0%D1%82%D0%B0_%D1%81%D0%B2%D0%B5%D1%82%D0%BE%D0%B2%D0%BD%D0%B0_%D0%B2%D0%BE%D0%B9%D0%BD%D0%B0" TargetMode="External"/><Relationship Id="rId5" Type="http://schemas.openxmlformats.org/officeDocument/2006/relationships/hyperlink" Target="http://bgf.zavinagi.org/index.php/1913_%D0%B3." TargetMode="External"/><Relationship Id="rId4" Type="http://schemas.openxmlformats.org/officeDocument/2006/relationships/hyperlink" Target="http://bgf.zavinagi.org/index.php/1912_%D0%B3." TargetMode="External"/><Relationship Id="rId9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4%D1%8A%D1%80%D0%B6%D0%B0%D0%B2%D0%BD%D0%BE_%D1%85%D1%83%D0%B4%D0%BE%D0%B6%D0%B5%D1%81%D1%82%D0%B2%D0%B5%D0%BD%D0%BE-%D0%B8%D0%BD%D0%B4%D1%83%D1%81%D1%82%D1%80%D0%B8%D0%B0%D0%BB%D0%BD%D0%BE_%D1%83%D1%87%D0%B8%D0%BB%D0%B8%D1%89%D0%B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hyperlink" Target="https://bg.wikipedia.org/w/index.php?title=%D0%90%D0%BB%D0%B5%D0%BA%D1%81%D0%B0%D0%BD%D0%B4%D1%8A%D1%80_%D0%A1%D0%BC%D0%B8%D1%80%D0%BD%D0%BE%D0%B2&amp;action=edit&amp;redlink=1" TargetMode="External"/><Relationship Id="rId4" Type="http://schemas.openxmlformats.org/officeDocument/2006/relationships/hyperlink" Target="https://bg.wikipedia.org/wiki/%D0%92%D0%B8%D1%81%D1%88%D0%B5_%D1%83%D1%87%D0%B8%D0%BB%D0%B8%D1%89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1912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bg.wikipedia.org/w/index.php?title=%D0%91%D0%BE%D0%B3%D0%BE%D0%BC%D0%B8%D0%BB%D1%81%D0%BA%D0%B8_%D0%BB%D0%B5%D0%B3%D0%B5%D0%BD%D0%B4%D0%B8&amp;action=edit&amp;redlink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0%D0%BD%D1%85%D0%B8%D1%80%D0%B0" TargetMode="External"/><Relationship Id="rId5" Type="http://schemas.openxmlformats.org/officeDocument/2006/relationships/hyperlink" Target="https://bg.wikipedia.org/w/index.php?title=%D0%9E%D1%80%D1%84%D0%B5%D0%B9_(%D1%81%D0%BF%D0%B8%D1%81%D0%B0%D0%BD%D0%B8%D0%B5)&amp;action=edit&amp;redlink=1" TargetMode="External"/><Relationship Id="rId4" Type="http://schemas.openxmlformats.org/officeDocument/2006/relationships/hyperlink" Target="https://bg.wikipedia.org/w/index.php?title=%D0%97%D0%B5%D0%BD%D0%B8%D1%86%D0%B0_(%D1%81%D0%BF%D0%B8%D1%81%D0%B0%D0%BD%D0%B8%D0%B5)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0%B0%D0%BC%D0%B5%D1%82%D0%BD%D0%B8%D0%BA_%D0%BD%D0%B0_%D0%BA%D1%83%D0%BB%D1%82%D1%83%D1%80%D0%B0%D1%82%D0%B0" TargetMode="External"/><Relationship Id="rId13" Type="http://schemas.openxmlformats.org/officeDocument/2006/relationships/hyperlink" Target="https://bg.wikipedia.org/w/index.php?title=%D0%9E%D1%80%D1%84%D0%B5%D0%B9_(%D1%81%D0%BF%D0%B8%D1%81%D0%B0%D0%BD%D0%B8%D0%B5)&amp;action=edit&amp;redlink=1" TargetMode="External"/><Relationship Id="rId3" Type="http://schemas.openxmlformats.org/officeDocument/2006/relationships/hyperlink" Target="https://bg.wikipedia.org/wiki/%D0%9F%D0%BE%D0%B5%D0%B7%D0%B8%D1%8F" TargetMode="External"/><Relationship Id="rId7" Type="http://schemas.openxmlformats.org/officeDocument/2006/relationships/hyperlink" Target="https://bg.wikipedia.org/wiki/%D0%95%D1%82%D0%BD%D0%BE%D0%B3%D1%80%D0%B0%D1%84%D0%B8%D1%8F" TargetMode="External"/><Relationship Id="rId12" Type="http://schemas.openxmlformats.org/officeDocument/2006/relationships/hyperlink" Target="https://bg.wikipedia.org/w/index.php?title=%D0%97%D0%B5%D0%BD%D0%B8%D1%86%D0%B0_(%D1%81%D0%BF%D0%B8%D1%81%D0%B0%D0%BD%D0%B8%D0%B5)&amp;action=edit&amp;redlink=1" TargetMode="External"/><Relationship Id="rId17" Type="http://schemas.openxmlformats.org/officeDocument/2006/relationships/comments" Target="../comments/comment5.xml"/><Relationship Id="rId2" Type="http://schemas.openxmlformats.org/officeDocument/2006/relationships/hyperlink" Target="https://bg.wikipedia.org/wiki/%D0%90%D0%BD%D1%82%D0%BE%D0%BD_%D0%A1%D1%82%D1%80%D0%B0%D1%88%D0%B8%D0%BC%D0%B8%D1%80%D0%BE%D0%B2" TargetMode="External"/><Relationship Id="rId16" Type="http://schemas.openxmlformats.org/officeDocument/2006/relationships/hyperlink" Target="https://bg.wikipedia.org/wiki/1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4%D0%BE%D0%BB%D0%BA%D0%BB%D0%BE%D1%80" TargetMode="External"/><Relationship Id="rId11" Type="http://schemas.openxmlformats.org/officeDocument/2006/relationships/hyperlink" Target="http://bgf.zavinagi.org/index.php/1919_%D0%B3." TargetMode="External"/><Relationship Id="rId5" Type="http://schemas.openxmlformats.org/officeDocument/2006/relationships/hyperlink" Target="https://bg.wikipedia.org/wiki/%D0%98%D0%B7%D0%BE%D0%B1%D1%80%D0%B0%D0%B7%D0%B8%D1%82%D0%B5%D0%BB%D0%BD%D0%BE_%D0%B8%D0%B7%D0%BA%D1%83%D1%81%D1%82%D0%B2%D0%BE" TargetMode="External"/><Relationship Id="rId15" Type="http://schemas.openxmlformats.org/officeDocument/2006/relationships/hyperlink" Target="https://bg.wikipedia.org/w/index.php?title=%D0%91%D0%BE%D0%B3%D0%BE%D0%BC%D0%B8%D0%BB%D1%81%D0%BA%D0%B8_%D0%BB%D0%B5%D0%B3%D0%B5%D0%BD%D0%B4%D0%B8&amp;action=edit&amp;redlink=1" TargetMode="External"/><Relationship Id="rId10" Type="http://schemas.openxmlformats.org/officeDocument/2006/relationships/hyperlink" Target="https://bg.wikipedia.org/wiki/%D0%9B%D0%B8%D1%82%D0%B5%D1%80%D0%B0%D1%82%D1%83%D1%80%D0%B0" TargetMode="External"/><Relationship Id="rId4" Type="http://schemas.openxmlformats.org/officeDocument/2006/relationships/hyperlink" Target="https://bg.wikipedia.org/wiki/%D0%91%D0%B5%D0%BB%D0%B5%D1%82%D1%80%D0%B8%D1%81%D1%82%D0%B8%D0%BA%D0%B0" TargetMode="External"/><Relationship Id="rId9" Type="http://schemas.openxmlformats.org/officeDocument/2006/relationships/hyperlink" Target="https://bg.wikipedia.org/wiki/%D0%98%D0%B7%D0%BA%D1%83%D1%81%D1%82%D0%B2%D0%BE" TargetMode="External"/><Relationship Id="rId14" Type="http://schemas.openxmlformats.org/officeDocument/2006/relationships/hyperlink" Target="https://bg.wikipedia.org/wiki/%D0%90%D0%BD%D1%85%D0%B8%D1%80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3%D0%B5%D0%BE_%D0%9C%D0%B8%D0%BB%D0%B5%D0%B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8%D1%81%D1%83%D1%81_%D0%A5%D1%80%D0%B8%D1%81%D1%82%D0%BE%D1%81" TargetMode="External"/><Relationship Id="rId3" Type="http://schemas.openxmlformats.org/officeDocument/2006/relationships/hyperlink" Target="https://bg.wikipedia.org/wiki/%D0%A4%D1%80%D0%B8%D0%B4%D1%80%D0%B8%D1%85_%D0%9D%D0%B8%D1%86%D1%88%D0%B5" TargetMode="External"/><Relationship Id="rId7" Type="http://schemas.openxmlformats.org/officeDocument/2006/relationships/hyperlink" Target="https://bg.wikipedia.org/w/index.php?title=%D0%9C%D0%B5%D0%B6%D0%B4%D1%83_%D0%BF%D1%83%D1%81%D1%82%D0%B8%D0%BD%D1%8F%D1%82%D0%B0_%D0%B8_%D0%B6%D0%B8%D0%B2%D0%BE%D1%82%D0%B0&amp;action=edit&amp;redlink=1" TargetMode="External"/><Relationship Id="rId12" Type="http://schemas.openxmlformats.org/officeDocument/2006/relationships/comments" Target="../comments/comment6.xml"/><Relationship Id="rId2" Type="http://schemas.openxmlformats.org/officeDocument/2006/relationships/hyperlink" Target="https://bg.wikipedia.org/wiki/%D0%A2%D1%8A%D0%B9_%D1%80%D0%B5%D1%87%D0%B5_%D0%97%D0%B0%D1%80%D0%B0%D1%82%D1%83%D1%81%D1%82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/index.php?title=%D0%91%D1%8A%D0%BB%D0%B3%D0%B0%D1%80%D1%81%D0%BA%D0%B0_%D0%B0%D1%81%D0%BE%D1%86%D0%B8%D0%B0%D1%86%D0%B8%D1%8F_%D0%A0%D1%8C%D0%BE%D1%80%D0%B8%D1%85&amp;action=edit&amp;redlink=1" TargetMode="External"/><Relationship Id="rId11" Type="http://schemas.openxmlformats.org/officeDocument/2006/relationships/hyperlink" Target="https://bg.wikipedia.org/wiki/1924" TargetMode="External"/><Relationship Id="rId5" Type="http://schemas.openxmlformats.org/officeDocument/2006/relationships/hyperlink" Target="https://bg.wikipedia.org/wiki/%D0%9D%D0%B0%D1%86%D0%B8%D0%BE%D0%BD%D0%B0%D0%BB%D0%BD%D0%B0_%D1%85%D1%83%D0%B4%D0%BE%D0%B6%D0%B5%D1%81%D1%82%D0%B2%D0%B5%D0%BD%D0%B0_%D0%B0%D0%BA%D0%B0%D0%B4%D0%B5%D0%BC%D0%B8%D1%8F" TargetMode="External"/><Relationship Id="rId10" Type="http://schemas.openxmlformats.org/officeDocument/2006/relationships/hyperlink" Target="https://bg.wikipedia.org/wiki/%D0%9F%D1%80%D0%B0%D0%B2%D0%BE%D1%81%D0%BB%D0%B0%D0%B2%D0%BD%D0%B0_%D1%86%D1%8A%D1%80%D0%BA%D0%B2%D0%B0" TargetMode="External"/><Relationship Id="rId4" Type="http://schemas.openxmlformats.org/officeDocument/2006/relationships/hyperlink" Target="https://bg.wikipedia.org/wiki/%D0%9D%D0%B0%D1%80%D0%BE%D0%B4%D0%BD%D0%B0_%D0%B1%D0%B8%D0%B1%D0%BB%D0%B8%D0%BE%D1%82%D0%B5%D0%BA%D0%B0_%E2%80%9E%D0%98%D0%B2%D0%B0%D0%BD_%D0%92%D0%B0%D0%B7%D0%BE%D0%B2%E2%80%9C" TargetMode="External"/><Relationship Id="rId9" Type="http://schemas.openxmlformats.org/officeDocument/2006/relationships/hyperlink" Target="https://bg.wikipedia.org/wiki/%D0%9E%D1%82%D0%BB%D1%8A%D1%87%D0%B2%D0%B0%D0%BD%D0%B5_%D0%BE%D1%82_%D1%86%D1%8A%D1%80%D0%BA%D0%B2%D0%B0%D1%8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AD2785-72EE-4367-A9CA-A3F5541B5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/>
          </a:bodyPr>
          <a:lstStyle/>
          <a:p>
            <a:r>
              <a:rPr lang="bg-BG" sz="4000">
                <a:solidFill>
                  <a:schemeClr val="bg1"/>
                </a:solidFill>
              </a:rPr>
              <a:t>Николай Райнов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7" name="Picture 2" descr="Николай Райнов – ренесансова фигура, ерудит и енигма - Архивен фонд на БНР">
            <a:extLst>
              <a:ext uri="{FF2B5EF4-FFF2-40B4-BE49-F238E27FC236}">
                <a16:creationId xmlns:a16="http://schemas.microsoft.com/office/drawing/2014/main" id="{4642F63F-AD0A-436E-8D9A-BEC94C91F1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-1" b="-1"/>
          <a:stretch/>
        </p:blipFill>
        <p:spPr bwMode="auto">
          <a:xfrm>
            <a:off x="20" y="10"/>
            <a:ext cx="5997616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noFill/>
        </p:spPr>
      </p:pic>
      <p:pic>
        <p:nvPicPr>
          <p:cNvPr id="4" name="Picture 1" descr="Николай Райнов">
            <a:extLst>
              <a:ext uri="{FF2B5EF4-FFF2-40B4-BE49-F238E27FC236}">
                <a16:creationId xmlns:a16="http://schemas.microsoft.com/office/drawing/2014/main" id="{43ABDD9C-D127-488D-903E-BBEA9F969D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r="-1" b="28288"/>
          <a:stretch/>
        </p:blipFill>
        <p:spPr bwMode="auto">
          <a:xfrm>
            <a:off x="6176434" y="10"/>
            <a:ext cx="6015566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98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7DFA02B-38AA-426B-A4BC-883D39C8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704584"/>
            <a:ext cx="6677551" cy="5347224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Автор е и на 30 сборника с </a:t>
            </a:r>
            <a:r>
              <a:rPr lang="bg-BG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2" tooltip="Приказ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приказки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от цял свят (1930 – 1934); 9 тома „Вечното в нашата литература“ (1941); „История на пластичните изкуства“ – 12 тома.</a:t>
            </a:r>
            <a:endParaRPr lang="en-US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Професор по история на изкуството в Художествената академия в София (1927 – 1950).</a:t>
            </a:r>
            <a:endParaRPr lang="en-US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След </a:t>
            </a:r>
            <a:r>
              <a:rPr lang="bg-BG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3" tooltip="9 септември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септември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1944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1944 г.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пише пиесата „Кърваво лято“, както и поредицата романи „През вековете“, от които през 1947г.</a:t>
            </a:r>
            <a:r>
              <a:rPr lang="bg-BG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успява да издаде само първия – „Кръвожадни“ . Като енциклопедична натура със смела лична позиция, по време на социалистическия режим често е подлаган на нападки от марксистката критика, *два пъти е провалян 25-годишният юбилей от издаването на първата му книга, но въпреки всичко става професор, през 1945г и академик,</a:t>
            </a:r>
            <a:r>
              <a:rPr lang="bg-BG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заслужил деятел на изкуството (</a:t>
            </a:r>
            <a:r>
              <a:rPr lang="bg-BG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5" tooltip="1952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1952 г.</a:t>
            </a:r>
            <a:r>
              <a:rPr lang="bg-BG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).</a:t>
            </a:r>
            <a:endParaRPr lang="en-US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0718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2D0A14B-9A06-4ABF-9A46-973A36ED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511" y="991981"/>
            <a:ext cx="6160555" cy="45756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Николай Райнов умира на </a:t>
            </a:r>
            <a:r>
              <a:rPr lang="bg-BG" sz="1600" b="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2" tooltip="2 май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май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1600" b="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3" tooltip="1954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1954 г.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Изключително работоспособен, той оставя наследство от 60 оригинални художествени и научни книги и над 30 сборника с преразказани и обогатени приказки от цял свят.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Дава и своя принос към фантастиката, като преразказва огромно количество приказки, както български, така и от цял свят. Енциклопедичните му познания и философската му ориентация придават на преразказите модерна интерпретация, която ги поставя донякъде извън жанра на традиционната приказка, и ги сродява с жанра </a:t>
            </a:r>
            <a:r>
              <a:rPr lang="bg-BG" sz="1600" b="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Фентъз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фентъзи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(</a:t>
            </a:r>
            <a:r>
              <a:rPr lang="bg-BG" sz="1600" b="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литературен жанр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характеризиращ се с използването на елементи от </a:t>
            </a:r>
            <a:r>
              <a:rPr lang="bg-BG" sz="1600" b="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6" tooltip="Митолог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митологията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 </a:t>
            </a:r>
            <a:r>
              <a:rPr lang="bg-BG" sz="1600" b="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7" tooltip="Фолкл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фолклора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 и класическите „вълшебни </a:t>
            </a:r>
            <a:r>
              <a:rPr lang="bg-BG" sz="1600" b="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8" tooltip="Приказ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приказки</a:t>
            </a:r>
            <a:r>
              <a:rPr lang="en-US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)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Много от символистичните му творби също са смес от символизъм с реални елементи, и по право следва да бъдат причислени към жанра </a:t>
            </a:r>
            <a:r>
              <a:rPr lang="bg-BG" sz="1600" b="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9" tooltip="Магически реализъ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магически реализъм</a:t>
            </a:r>
            <a:r>
              <a:rPr lang="bg-BG" sz="1600" b="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. Относно пък приносът му към изобразителното изкуство е важно да кажем, че 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Николай Райнов е създал множество илюстрации към собствените си книги, а и отделни картини, които не са любителски, а творби на зрял художник. Стилът му е най-близък до „българския </a:t>
            </a:r>
            <a:r>
              <a:rPr lang="bg-BG" sz="1600" b="0" i="1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сецесион</a:t>
            </a:r>
            <a:r>
              <a:rPr lang="bg-BG" sz="1600" b="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“. Разработва свои живописни техники, с вграждане на метални и други имплантации.</a:t>
            </a:r>
            <a:endParaRPr lang="en-US" sz="1600" b="1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27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Български издания 1878-1944 г.">
            <a:extLst>
              <a:ext uri="{FF2B5EF4-FFF2-40B4-BE49-F238E27FC236}">
                <a16:creationId xmlns:a16="http://schemas.microsoft.com/office/drawing/2014/main" id="{A24392ED-5B2B-4834-9425-467D056C962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-2" b="18505"/>
          <a:stretch/>
        </p:blipFill>
        <p:spPr bwMode="auto">
          <a:xfrm>
            <a:off x="3404996" y="1412249"/>
            <a:ext cx="1952897" cy="2246811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</p:spPr>
      </p:pic>
      <p:pic>
        <p:nvPicPr>
          <p:cNvPr id="12" name="Picture 18" descr="Между пустинята и живота - Николай Райнов">
            <a:extLst>
              <a:ext uri="{FF2B5EF4-FFF2-40B4-BE49-F238E27FC236}">
                <a16:creationId xmlns:a16="http://schemas.microsoft.com/office/drawing/2014/main" id="{A68DB7B6-244E-4662-AB20-1DAA15B42E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r="-4" b="-4"/>
          <a:stretch/>
        </p:blipFill>
        <p:spPr bwMode="auto">
          <a:xfrm>
            <a:off x="2467841" y="3406688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</p:spPr>
      </p:pic>
      <p:pic>
        <p:nvPicPr>
          <p:cNvPr id="9" name="Picture 13" descr="Богомилски легенди - Николай Райнов. Първо издание, 1912. Корица и  илюстрации на Николай Райнов.">
            <a:extLst>
              <a:ext uri="{FF2B5EF4-FFF2-40B4-BE49-F238E27FC236}">
                <a16:creationId xmlns:a16="http://schemas.microsoft.com/office/drawing/2014/main" id="{3CAFBEF8-C668-4E7E-B464-3A1012F17C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6282" b="3"/>
          <a:stretch/>
        </p:blipFill>
        <p:spPr bwMode="auto">
          <a:xfrm>
            <a:off x="20" y="1338953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</p:spPr>
      </p:pic>
      <p:pic>
        <p:nvPicPr>
          <p:cNvPr id="11" name="Picture 29" descr="store.bg - Николай Райнов – посланик на светлината - Николай Райнов - 📕  книга">
            <a:extLst>
              <a:ext uri="{FF2B5EF4-FFF2-40B4-BE49-F238E27FC236}">
                <a16:creationId xmlns:a16="http://schemas.microsoft.com/office/drawing/2014/main" id="{ED469E65-FB33-4271-9E01-7F4F329ABF3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r="-3" b="11127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536AB7E-0157-411D-9C89-7D635B7A0D61}"/>
              </a:ext>
            </a:extLst>
          </p:cNvPr>
          <p:cNvSpPr txBox="1"/>
          <p:nvPr/>
        </p:nvSpPr>
        <p:spPr>
          <a:xfrm>
            <a:off x="6979313" y="2871982"/>
            <a:ext cx="4375579" cy="3100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err="1">
                <a:effectLst/>
              </a:rPr>
              <a:t>Творчеството</a:t>
            </a:r>
            <a:r>
              <a:rPr lang="en-US" sz="1600" i="1" dirty="0"/>
              <a:t> </a:t>
            </a:r>
            <a:r>
              <a:rPr lang="en-US" sz="1600" i="1" dirty="0" err="1"/>
              <a:t>на</a:t>
            </a:r>
            <a:r>
              <a:rPr lang="en-US" sz="1600" i="1" dirty="0"/>
              <a:t> </a:t>
            </a:r>
            <a:r>
              <a:rPr lang="en-US" sz="1600" i="1" dirty="0" err="1"/>
              <a:t>Николай</a:t>
            </a:r>
            <a:r>
              <a:rPr lang="en-US" sz="1600" i="1" dirty="0"/>
              <a:t> </a:t>
            </a:r>
            <a:r>
              <a:rPr lang="en-US" sz="1600" i="1" dirty="0" err="1"/>
              <a:t>Райнов</a:t>
            </a:r>
            <a:r>
              <a:rPr lang="en-US" sz="1600" i="1" dirty="0">
                <a:effectLst/>
              </a:rPr>
              <a:t> е </a:t>
            </a:r>
            <a:r>
              <a:rPr lang="en-US" sz="1600" i="1" dirty="0" err="1">
                <a:effectLst/>
              </a:rPr>
              <a:t>уникално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за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българската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литература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със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съчетаване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на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дълбоки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познания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по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родна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история</a:t>
            </a:r>
            <a:r>
              <a:rPr lang="en-US" sz="1600" i="1" dirty="0">
                <a:effectLst/>
              </a:rPr>
              <a:t> и </a:t>
            </a:r>
            <a:r>
              <a:rPr lang="en-US" sz="1600" i="1" dirty="0" err="1">
                <a:effectLst/>
              </a:rPr>
              <a:t>фантастично-приказни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мотиви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от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цял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свят</a:t>
            </a:r>
            <a:r>
              <a:rPr lang="en-US" sz="1600" i="1" dirty="0">
                <a:effectLst/>
              </a:rPr>
              <a:t>, </a:t>
            </a:r>
            <a:r>
              <a:rPr lang="en-US" sz="1600" i="1" dirty="0" err="1">
                <a:effectLst/>
              </a:rPr>
              <a:t>както</a:t>
            </a:r>
            <a:r>
              <a:rPr lang="en-US" sz="1600" i="1" dirty="0">
                <a:effectLst/>
              </a:rPr>
              <a:t> и с </a:t>
            </a:r>
            <a:r>
              <a:rPr lang="en-US" sz="1600" i="1" dirty="0" err="1">
                <a:effectLst/>
              </a:rPr>
              <a:t>модерната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им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за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началото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на</a:t>
            </a:r>
            <a:r>
              <a:rPr lang="en-US" sz="1600" i="1" dirty="0">
                <a:effectLst/>
              </a:rPr>
              <a:t> ХХ </a:t>
            </a:r>
            <a:r>
              <a:rPr lang="en-US" sz="1600" i="1" dirty="0" err="1">
                <a:effectLst/>
              </a:rPr>
              <a:t>век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философска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интерпретация</a:t>
            </a:r>
            <a:r>
              <a:rPr lang="en-US" sz="1600" i="1" dirty="0">
                <a:effectLst/>
              </a:rPr>
              <a:t>. </a:t>
            </a:r>
            <a:r>
              <a:rPr lang="en-US" sz="1600" i="1" dirty="0" err="1">
                <a:effectLst/>
              </a:rPr>
              <a:t>Символистичните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му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творби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се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отличават</a:t>
            </a:r>
            <a:r>
              <a:rPr lang="en-US" sz="1600" i="1" dirty="0">
                <a:effectLst/>
              </a:rPr>
              <a:t> с </a:t>
            </a:r>
            <a:r>
              <a:rPr lang="en-US" sz="1600" i="1" dirty="0" err="1">
                <a:effectLst/>
              </a:rPr>
              <a:t>философската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дълбочина</a:t>
            </a:r>
            <a:r>
              <a:rPr lang="en-US" sz="1600" i="1" dirty="0">
                <a:effectLst/>
              </a:rPr>
              <a:t>, </a:t>
            </a:r>
            <a:r>
              <a:rPr lang="en-US" sz="1600" i="1" dirty="0" err="1">
                <a:effectLst/>
              </a:rPr>
              <a:t>богатството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на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мисли</a:t>
            </a:r>
            <a:r>
              <a:rPr lang="en-US" sz="1600" i="1" dirty="0">
                <a:effectLst/>
              </a:rPr>
              <a:t> и </a:t>
            </a:r>
            <a:r>
              <a:rPr lang="en-US" sz="1600" i="1" dirty="0" err="1">
                <a:effectLst/>
              </a:rPr>
              <a:t>духовно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търсене</a:t>
            </a:r>
            <a:r>
              <a:rPr lang="en-US" sz="1600" i="1" dirty="0">
                <a:effectLst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err="1">
                <a:effectLst/>
              </a:rPr>
              <a:t>Николай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Райнов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оставя</a:t>
            </a:r>
            <a:r>
              <a:rPr lang="en-US" sz="1600" i="1" dirty="0">
                <a:effectLst/>
              </a:rPr>
              <a:t> 60 </a:t>
            </a:r>
            <a:r>
              <a:rPr lang="en-US" sz="1600" i="1" dirty="0" err="1">
                <a:effectLst/>
              </a:rPr>
              <a:t>оригинални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художествени</a:t>
            </a:r>
            <a:r>
              <a:rPr lang="en-US" sz="1600" i="1" dirty="0">
                <a:effectLst/>
              </a:rPr>
              <a:t> и </a:t>
            </a:r>
            <a:r>
              <a:rPr lang="en-US" sz="1600" i="1" dirty="0" err="1">
                <a:effectLst/>
              </a:rPr>
              <a:t>научни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книги</a:t>
            </a:r>
            <a:r>
              <a:rPr lang="en-US" sz="1600" i="1" dirty="0">
                <a:effectLst/>
              </a:rPr>
              <a:t> и </a:t>
            </a:r>
            <a:r>
              <a:rPr lang="en-US" sz="1600" i="1" dirty="0" err="1">
                <a:effectLst/>
              </a:rPr>
              <a:t>над</a:t>
            </a:r>
            <a:r>
              <a:rPr lang="en-US" sz="1600" i="1" dirty="0">
                <a:effectLst/>
              </a:rPr>
              <a:t> 30 </a:t>
            </a:r>
            <a:r>
              <a:rPr lang="en-US" sz="1600" i="1" dirty="0" err="1">
                <a:effectLst/>
              </a:rPr>
              <a:t>сборника</a:t>
            </a:r>
            <a:r>
              <a:rPr lang="en-US" sz="1600" i="1" dirty="0">
                <a:effectLst/>
              </a:rPr>
              <a:t> с </a:t>
            </a:r>
            <a:r>
              <a:rPr lang="en-US" sz="1600" i="1" dirty="0" err="1">
                <a:effectLst/>
              </a:rPr>
              <a:t>преразказани</a:t>
            </a:r>
            <a:r>
              <a:rPr lang="en-US" sz="1600" i="1" dirty="0">
                <a:effectLst/>
              </a:rPr>
              <a:t> и </a:t>
            </a:r>
            <a:r>
              <a:rPr lang="en-US" sz="1600" i="1" dirty="0" err="1">
                <a:effectLst/>
              </a:rPr>
              <a:t>обогатени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приказки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от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цял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свят</a:t>
            </a:r>
            <a:r>
              <a:rPr lang="en-US" sz="1600" i="1" dirty="0">
                <a:effectLst/>
              </a:rPr>
              <a:t>, </a:t>
            </a:r>
            <a:r>
              <a:rPr lang="en-US" sz="1600" i="1" dirty="0" err="1">
                <a:effectLst/>
              </a:rPr>
              <a:t>като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сред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най-известните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му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произведения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се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открояват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следните</a:t>
            </a:r>
            <a:r>
              <a:rPr lang="en-US" sz="1600" i="1" dirty="0"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68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Николай Райнов">
            <a:extLst>
              <a:ext uri="{FF2B5EF4-FFF2-40B4-BE49-F238E27FC236}">
                <a16:creationId xmlns:a16="http://schemas.microsoft.com/office/drawing/2014/main" id="{839D22E2-20FE-4DCE-BE04-0A1CE99FFA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29" y="1820900"/>
            <a:ext cx="30092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1" descr="История на изкуството. Томъ 2 - Николай Райнов - сравни цени">
            <a:extLst>
              <a:ext uri="{FF2B5EF4-FFF2-40B4-BE49-F238E27FC236}">
                <a16:creationId xmlns:a16="http://schemas.microsoft.com/office/drawing/2014/main" id="{5E845E48-D3D4-48D4-8FD6-7C80395ED2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0" y="3181350"/>
            <a:ext cx="17526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0" descr="store.bg - Български приказки - Николай Райнов - 📕 книга">
            <a:extLst>
              <a:ext uri="{FF2B5EF4-FFF2-40B4-BE49-F238E27FC236}">
                <a16:creationId xmlns:a16="http://schemas.microsoft.com/office/drawing/2014/main" id="{00049D26-D6E6-4A4C-B770-3B89125A7E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33" y="2464839"/>
            <a:ext cx="2505075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8" descr="store.bg - Приказки от цял свят - Николай Райнов - 📕 детска книга">
            <a:extLst>
              <a:ext uri="{FF2B5EF4-FFF2-40B4-BE49-F238E27FC236}">
                <a16:creationId xmlns:a16="http://schemas.microsoft.com/office/drawing/2014/main" id="{A2A88C0A-FB95-4F2D-81FA-FE85831915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49" y="154371"/>
            <a:ext cx="1752600" cy="302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7" descr="Вечни поеми - Николай Райнов. &quot;Ст. Атанасов&quot;, 1928. Книгата е от  библиотеката на Вл. Русалиев и е с негов автограф.">
            <a:extLst>
              <a:ext uri="{FF2B5EF4-FFF2-40B4-BE49-F238E27FC236}">
                <a16:creationId xmlns:a16="http://schemas.microsoft.com/office/drawing/2014/main" id="{3990AB54-1DDC-49A9-A57E-DBAD5CA8396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" y="3265104"/>
            <a:ext cx="30194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3" descr="Регионална библиотека &quot;Партений Павлович&quot; - 130 ГОДИНИ ОТ РОЖДЕНИЕТО НА НИКОЛАЙ  РАЙНОВ 1889-1954 г.">
            <a:extLst>
              <a:ext uri="{FF2B5EF4-FFF2-40B4-BE49-F238E27FC236}">
                <a16:creationId xmlns:a16="http://schemas.microsoft.com/office/drawing/2014/main" id="{588FE724-621B-4F3B-AC2D-8F0BACDE03D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53" y="545798"/>
            <a:ext cx="1640927" cy="224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6" descr="Източни приказки by Николай Райнов">
            <a:extLst>
              <a:ext uri="{FF2B5EF4-FFF2-40B4-BE49-F238E27FC236}">
                <a16:creationId xmlns:a16="http://schemas.microsoft.com/office/drawing/2014/main" id="{DFA55E3B-8E27-4B8C-9E54-E711A7E975E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32" y="597255"/>
            <a:ext cx="2481381" cy="244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9" descr="Николай Райнов (1 януари 1889 г. – 2 май 1954 г.) – MEDIA MARKETING">
            <a:extLst>
              <a:ext uri="{FF2B5EF4-FFF2-40B4-BE49-F238E27FC236}">
                <a16:creationId xmlns:a16="http://schemas.microsoft.com/office/drawing/2014/main" id="{8876B67C-97B8-4962-80B4-E3DA340F7FD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583" y="154371"/>
            <a:ext cx="1640927" cy="184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24667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4D2132-F062-4101-AAA5-7931C454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Картини на Николай Райнов</a:t>
            </a:r>
          </a:p>
        </p:txBody>
      </p:sp>
      <p:pic>
        <p:nvPicPr>
          <p:cNvPr id="4" name="Picture 40">
            <a:extLst>
              <a:ext uri="{FF2B5EF4-FFF2-40B4-BE49-F238E27FC236}">
                <a16:creationId xmlns:a16="http://schemas.microsoft.com/office/drawing/2014/main" id="{6D86FB87-E195-4A7B-9CB0-0B23459065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6461" y="330045"/>
            <a:ext cx="2688929" cy="4879380"/>
          </a:xfrm>
          <a:prstGeom prst="rect">
            <a:avLst/>
          </a:prstGeom>
          <a:noFill/>
        </p:spPr>
      </p:pic>
      <p:pic>
        <p:nvPicPr>
          <p:cNvPr id="5" name="Picture 41">
            <a:extLst>
              <a:ext uri="{FF2B5EF4-FFF2-40B4-BE49-F238E27FC236}">
                <a16:creationId xmlns:a16="http://schemas.microsoft.com/office/drawing/2014/main" id="{45CA3660-A372-4A55-BD4C-2F967B50DC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75" y="329502"/>
            <a:ext cx="3896910" cy="4879380"/>
          </a:xfrm>
          <a:prstGeom prst="rect">
            <a:avLst/>
          </a:prstGeom>
          <a:noFill/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D1966321-A334-4AD5-830A-06A0384755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430" y="329502"/>
            <a:ext cx="3645834" cy="4933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5268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98A4-3DD5-4E21-9FC6-07D0CCE7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7105648" cy="3890460"/>
          </a:xfrm>
        </p:spPr>
        <p:txBody>
          <a:bodyPr anchor="ctr">
            <a:normAutofit/>
          </a:bodyPr>
          <a:lstStyle/>
          <a:p>
            <a:r>
              <a:rPr lang="en-US" sz="1600" i="1" dirty="0" err="1">
                <a:ea typeface="+mn-lt"/>
                <a:cs typeface="+mn-lt"/>
              </a:rPr>
              <a:t>Изготвил</a:t>
            </a:r>
            <a:r>
              <a:rPr lang="en-US" sz="1600" i="1" dirty="0">
                <a:ea typeface="+mn-lt"/>
                <a:cs typeface="+mn-lt"/>
              </a:rPr>
              <a:t>: </a:t>
            </a:r>
            <a:r>
              <a:rPr lang="en-US" sz="1600" i="1" dirty="0" err="1">
                <a:ea typeface="+mn-lt"/>
                <a:cs typeface="+mn-lt"/>
              </a:rPr>
              <a:t>Никола</a:t>
            </a:r>
            <a:r>
              <a:rPr lang="en-US" sz="1600" i="1" dirty="0">
                <a:ea typeface="+mn-lt"/>
                <a:cs typeface="+mn-lt"/>
              </a:rPr>
              <a:t> </a:t>
            </a:r>
            <a:r>
              <a:rPr lang="en-US" sz="1600" i="1" dirty="0" err="1">
                <a:ea typeface="+mn-lt"/>
                <a:cs typeface="+mn-lt"/>
              </a:rPr>
              <a:t>Герчев</a:t>
            </a:r>
            <a:r>
              <a:rPr lang="en-US" sz="1600" i="1" dirty="0">
                <a:ea typeface="+mn-lt"/>
                <a:cs typeface="+mn-lt"/>
              </a:rPr>
              <a:t>, </a:t>
            </a:r>
            <a:r>
              <a:rPr lang="en-US" sz="1600" i="1" dirty="0" err="1">
                <a:ea typeface="+mn-lt"/>
                <a:cs typeface="+mn-lt"/>
              </a:rPr>
              <a:t>ученик</a:t>
            </a:r>
            <a:r>
              <a:rPr lang="en-US" sz="1600" i="1" dirty="0">
                <a:ea typeface="+mn-lt"/>
                <a:cs typeface="+mn-lt"/>
              </a:rPr>
              <a:t> </a:t>
            </a:r>
            <a:r>
              <a:rPr lang="en-US" sz="1600" i="1" dirty="0" err="1">
                <a:ea typeface="+mn-lt"/>
                <a:cs typeface="+mn-lt"/>
              </a:rPr>
              <a:t>от</a:t>
            </a:r>
            <a:r>
              <a:rPr lang="en-US" sz="1600" i="1" dirty="0">
                <a:ea typeface="+mn-lt"/>
                <a:cs typeface="+mn-lt"/>
              </a:rPr>
              <a:t> 8.клас в ПГИИ "</a:t>
            </a:r>
            <a:r>
              <a:rPr lang="en-US" sz="1600" i="1" dirty="0" err="1">
                <a:ea typeface="+mn-lt"/>
                <a:cs typeface="+mn-lt"/>
              </a:rPr>
              <a:t>Проф</a:t>
            </a:r>
            <a:r>
              <a:rPr lang="en-US" sz="1600" i="1" dirty="0">
                <a:ea typeface="+mn-lt"/>
                <a:cs typeface="+mn-lt"/>
              </a:rPr>
              <a:t>. Н. </a:t>
            </a:r>
            <a:r>
              <a:rPr lang="en-US" sz="1600" i="1" dirty="0" err="1">
                <a:ea typeface="+mn-lt"/>
                <a:cs typeface="+mn-lt"/>
              </a:rPr>
              <a:t>Райнов</a:t>
            </a:r>
            <a:r>
              <a:rPr lang="en-US" sz="1600" dirty="0">
                <a:ea typeface="+mn-lt"/>
                <a:cs typeface="+mn-lt"/>
              </a:rPr>
              <a:t>"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963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Sofia BG - Софийски университет СВ. КЛИМЕНТ ОХРИДСКИ - Посети">
            <a:extLst>
              <a:ext uri="{FF2B5EF4-FFF2-40B4-BE49-F238E27FC236}">
                <a16:creationId xmlns:a16="http://schemas.microsoft.com/office/drawing/2014/main" id="{C4C6964C-516F-41A3-AF26-CFDF43D46D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/>
          <a:stretch/>
        </p:blipFill>
        <p:spPr bwMode="auto">
          <a:xfrm>
            <a:off x="1548899" y="658995"/>
            <a:ext cx="3486246" cy="3355848"/>
          </a:xfrm>
          <a:prstGeom prst="rect">
            <a:avLst/>
          </a:prstGeom>
          <a:noFill/>
        </p:spPr>
      </p:pic>
      <p:pic>
        <p:nvPicPr>
          <p:cNvPr id="4" name="Picture 3" descr="Софийска духовна семинария – Уикипедия">
            <a:extLst>
              <a:ext uri="{FF2B5EF4-FFF2-40B4-BE49-F238E27FC236}">
                <a16:creationId xmlns:a16="http://schemas.microsoft.com/office/drawing/2014/main" id="{31D33F37-E4E4-4BFA-AAEF-A112AAE712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1872" b="3"/>
          <a:stretch/>
        </p:blipFill>
        <p:spPr bwMode="auto">
          <a:xfrm>
            <a:off x="6942080" y="658995"/>
            <a:ext cx="3930233" cy="3359108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5078C9F-5D20-4B15-A585-50A3E643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686" y="5268402"/>
            <a:ext cx="9941634" cy="12695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>
              <a:lnSpc>
                <a:spcPct val="110000"/>
              </a:lnSpc>
            </a:pP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Николай Райнов е писател, преводач, художник, изкуствовед, дългогодишен преподавател по история на изкуството в Художествената академия в София. Роден е в търновското село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Кесаре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Кесарево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на 1 януари 1889 година в семейството на македонския българин, деец за национално освобождение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5" tooltip="Иван Райн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Иван Райнов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 Брат е на художника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6" tooltip="Стоян Райн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Стоян Райнов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професор по керамика и баща на видния скулптор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7" tooltip="Боян Райн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Боян Райнов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както и на писателя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8" tooltip="Богомил Райн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Богомил Райнов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endParaRPr lang="en-US" b="1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10000"/>
              </a:lnSpc>
            </a:pP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През 1908г. завършва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9" tooltip="Софийска духовна семинар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Духовната семинария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в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0" tooltip="Соф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София</a:t>
            </a:r>
            <a:r>
              <a:rPr lang="bg-BG" b="1">
                <a:latin typeface="Times New Roman"/>
                <a:ea typeface="Times New Roman" panose="02020603050405020304" pitchFamily="18" charset="0"/>
                <a:cs typeface="Times New Roman"/>
              </a:rPr>
              <a:t>,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 след което през 1911г. започва да следва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1" tooltip="Философ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философия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в </a:t>
            </a:r>
            <a:r>
              <a:rPr lang="bg-BG" b="1" u="none" strike="noStrike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2" tooltip="Софийски университ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Софийския университет</a:t>
            </a:r>
            <a:r>
              <a:rPr lang="bg-BG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.</a:t>
            </a:r>
            <a:endParaRPr lang="en-US" b="1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1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5899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5BF8898-8448-4C1B-9114-6B9B9606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През </a:t>
            </a:r>
            <a:r>
              <a:rPr lang="bg-BG" sz="2000" i="1" dirty="0">
                <a:latin typeface="Calibri"/>
                <a:ea typeface="Calibri" panose="020F0502020204030204" pitchFamily="34" charset="0"/>
                <a:cs typeface="Times New Roman"/>
              </a:rPr>
              <a:t>избухването на(1912г)  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2" tooltip="Балканска вой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Балканската война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и</a:t>
            </a:r>
            <a:r>
              <a:rPr lang="bg-BG" sz="2000" i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още студент Райнов се записва доброволец в </a:t>
            </a:r>
            <a:r>
              <a:rPr lang="bg-BG" sz="2000" i="1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Македоно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од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ринското опълчение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 През 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4" tooltip="1912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1912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-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5" tooltip="1913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1913 г.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 по време на Балканската и Междусъюзническата война Николай Райнов се записва като доброволец в Червения кръст и става фронтови санитар. Също така участва в 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Първата световна война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 като военен кореспондент към </a:t>
            </a:r>
            <a:r>
              <a:rPr lang="bg-BG" sz="20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7" tooltip="Девета плевенска пехотна дивиз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Девета плевенска пехотна дивизия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 на </a:t>
            </a:r>
            <a:r>
              <a:rPr lang="bg-BG" sz="2000" i="1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Дойранския</a:t>
            </a:r>
            <a:r>
              <a:rPr lang="bg-BG" sz="20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участък от отбранителната линия на Южния фронт</a:t>
            </a:r>
            <a:endParaRPr lang="en-US" sz="2000" i="1" dirty="0">
              <a:latin typeface="Calibri"/>
              <a:cs typeface="Times New Roman"/>
            </a:endParaRPr>
          </a:p>
        </p:txBody>
      </p:sp>
      <p:pic>
        <p:nvPicPr>
          <p:cNvPr id="4" name="Picture 6" descr="Македоно-одринско опълчение – Уикипедия">
            <a:extLst>
              <a:ext uri="{FF2B5EF4-FFF2-40B4-BE49-F238E27FC236}">
                <a16:creationId xmlns:a16="http://schemas.microsoft.com/office/drawing/2014/main" id="{A5A9D1E6-8597-4B1C-8F89-EDF77B4DA40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4" r="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34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75334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Националната художествена академия изпадна във финансов колапс -  Mediapool.bg">
            <a:extLst>
              <a:ext uri="{FF2B5EF4-FFF2-40B4-BE49-F238E27FC236}">
                <a16:creationId xmlns:a16="http://schemas.microsoft.com/office/drawing/2014/main" id="{0494909F-383F-49FC-9FF2-814766A341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972115" y="1778402"/>
            <a:ext cx="5641848" cy="328309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BDF96EA-483F-4ABF-A819-ADE96630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5334C"/>
              </a:buClr>
              <a:buNone/>
            </a:pP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5334C"/>
              </a:buClr>
            </a:pP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През 1919г. завършва тогавашното </a:t>
            </a:r>
            <a:r>
              <a:rPr lang="bg-BG" sz="20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3" tooltip="Държавно художествено-индустриално училищ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Държавно художествено-индустриално училище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в София</a:t>
            </a:r>
            <a:r>
              <a:rPr lang="bg-BG" sz="20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или</a:t>
            </a:r>
            <a:r>
              <a:rPr lang="bg-BG" sz="20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сегашна</a:t>
            </a:r>
            <a:r>
              <a:rPr lang="bg-BG" sz="20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Националната художествена академия / най-старото българско </a:t>
            </a:r>
            <a:r>
              <a:rPr lang="bg-BG" sz="20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Висше училищ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висше училище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за подготовка на професионални художници в областта изящните и приложните изкуства.</a:t>
            </a:r>
            <a:endParaRPr lang="en-US" sz="20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5334C"/>
              </a:buClr>
            </a:pP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Сградата е построена през 1907 година по проект на руския архитект </a:t>
            </a:r>
            <a:r>
              <a:rPr lang="bg-BG" sz="20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5" tooltip="Александър Смирнов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Александър Смирнов</a:t>
            </a:r>
            <a:r>
              <a:rPr lang="bg-BG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./</a:t>
            </a:r>
            <a:endParaRPr lang="en-US" sz="20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5334C"/>
              </a:buClr>
            </a:pP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75334C"/>
              </a:buClr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285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4F25E4-936E-4CBF-8391-7FF3DBE3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1501431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err="1">
                <a:solidFill>
                  <a:schemeClr val="bg1"/>
                </a:solidFill>
              </a:rPr>
              <a:t>Картини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от</a:t>
            </a:r>
            <a:r>
              <a:rPr lang="en-US" sz="2000">
                <a:solidFill>
                  <a:schemeClr val="bg1"/>
                </a:solidFill>
              </a:rPr>
              <a:t> “</a:t>
            </a:r>
            <a:r>
              <a:rPr lang="en-US" sz="2000" err="1">
                <a:solidFill>
                  <a:schemeClr val="bg1"/>
                </a:solidFill>
              </a:rPr>
              <a:t>Омагьосаното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царство</a:t>
            </a:r>
            <a:r>
              <a:rPr lang="en-US" sz="2000">
                <a:solidFill>
                  <a:schemeClr val="bg1"/>
                </a:solidFill>
              </a:rPr>
              <a:t>” </a:t>
            </a:r>
            <a:r>
              <a:rPr lang="en-US" sz="2000" err="1">
                <a:solidFill>
                  <a:schemeClr val="bg1"/>
                </a:solidFill>
              </a:rPr>
              <a:t>на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Николай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Райнов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chemeClr val="bg1"/>
                </a:solidFill>
              </a:rPr>
              <a:t>-</a:t>
            </a:r>
            <a:r>
              <a:rPr lang="en-US" sz="2000" err="1">
                <a:solidFill>
                  <a:schemeClr val="bg1"/>
                </a:solidFill>
              </a:rPr>
              <a:t>Днес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картини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на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автора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могат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да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се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видят</a:t>
            </a:r>
            <a:r>
              <a:rPr lang="en-US" sz="2000">
                <a:solidFill>
                  <a:schemeClr val="bg1"/>
                </a:solidFill>
              </a:rPr>
              <a:t> в </a:t>
            </a:r>
            <a:r>
              <a:rPr lang="en-US" sz="2000" err="1">
                <a:solidFill>
                  <a:schemeClr val="bg1"/>
                </a:solidFill>
              </a:rPr>
              <a:t>галерия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Квадрат</a:t>
            </a:r>
            <a:r>
              <a:rPr lang="en-US" sz="2000">
                <a:solidFill>
                  <a:schemeClr val="bg1"/>
                </a:solidFill>
              </a:rPr>
              <a:t> 500</a:t>
            </a:r>
            <a:br>
              <a:rPr lang="en-US" sz="1000"/>
            </a:b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" name="Picture 34" descr="Омагьосано царство“ – изложба по повод 130 г. от рождението на Николай  Райнов - Култура">
            <a:extLst>
              <a:ext uri="{FF2B5EF4-FFF2-40B4-BE49-F238E27FC236}">
                <a16:creationId xmlns:a16="http://schemas.microsoft.com/office/drawing/2014/main" id="{4AC81D26-BEF5-43CB-9CAC-67F5982AD8E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r="9773" b="-1"/>
          <a:stretch/>
        </p:blipFill>
        <p:spPr bwMode="auto">
          <a:xfrm>
            <a:off x="20" y="10"/>
            <a:ext cx="5997616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noFill/>
        </p:spPr>
      </p:pic>
      <p:pic>
        <p:nvPicPr>
          <p:cNvPr id="5" name="Picture 35" descr="Изложба „Омагьосаното царство“ в чест на Николай Райнов">
            <a:extLst>
              <a:ext uri="{FF2B5EF4-FFF2-40B4-BE49-F238E27FC236}">
                <a16:creationId xmlns:a16="http://schemas.microsoft.com/office/drawing/2014/main" id="{C9D87CCF-FEF3-403A-8CAA-31F86C9096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r="11122"/>
          <a:stretch/>
        </p:blipFill>
        <p:spPr bwMode="auto">
          <a:xfrm>
            <a:off x="6176434" y="10"/>
            <a:ext cx="6015566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3169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Редки книги, автографи и писма.">
            <a:extLst>
              <a:ext uri="{FF2B5EF4-FFF2-40B4-BE49-F238E27FC236}">
                <a16:creationId xmlns:a16="http://schemas.microsoft.com/office/drawing/2014/main" id="{F59FE7AD-B55B-4648-BA4C-DD5EFFBBAD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02"/>
          <a:stretch/>
        </p:blipFill>
        <p:spPr bwMode="auto">
          <a:xfrm>
            <a:off x="2110800" y="658995"/>
            <a:ext cx="2362443" cy="3355848"/>
          </a:xfrm>
          <a:prstGeom prst="rect">
            <a:avLst/>
          </a:prstGeom>
          <a:noFill/>
        </p:spPr>
      </p:pic>
      <p:pic>
        <p:nvPicPr>
          <p:cNvPr id="7" name="Picture 9" descr="1938 Богомилски легенди - Николай Райнов - Николай Райнов - Петър Дънов  -Библиотека">
            <a:extLst>
              <a:ext uri="{FF2B5EF4-FFF2-40B4-BE49-F238E27FC236}">
                <a16:creationId xmlns:a16="http://schemas.microsoft.com/office/drawing/2014/main" id="{8F0A2E29-C874-4C12-94C2-D743E3CAF9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r="22571" b="2"/>
          <a:stretch/>
        </p:blipFill>
        <p:spPr bwMode="auto">
          <a:xfrm>
            <a:off x="7690916" y="658995"/>
            <a:ext cx="2432560" cy="3359108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B888C3D-C389-4B1E-98C6-52ECADF3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4767660"/>
            <a:ext cx="5075720" cy="1770300"/>
          </a:xfrm>
        </p:spPr>
        <p:txBody>
          <a:bodyPr>
            <a:normAutofit/>
          </a:bodyPr>
          <a:lstStyle/>
          <a:p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Главен редактор на списанията „</a:t>
            </a:r>
            <a:r>
              <a:rPr lang="bg-BG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Зеница (списание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Зеница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и „</a:t>
            </a:r>
            <a:r>
              <a:rPr lang="bg-BG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Орфей (списание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Орфей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“, вестниците „</a:t>
            </a:r>
            <a:r>
              <a:rPr lang="bg-BG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Камбанар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и „</a:t>
            </a:r>
            <a:r>
              <a:rPr lang="bg-BG" i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Анхи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Анхира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 Първата му книга „</a:t>
            </a:r>
            <a:r>
              <a:rPr lang="bg-BG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Богомилски легенди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Богомилски легенди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(</a:t>
            </a:r>
            <a:r>
              <a:rPr lang="bg-BG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19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1912</a:t>
            </a:r>
            <a:r>
              <a:rPr lang="bg-BG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е публикувана с псевдонима Аноним.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282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29CABE5-B09D-4EA1-8E5A-5292B841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6677551" cy="3890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Няколко месеца по - късно </a:t>
            </a:r>
            <a:r>
              <a:rPr lang="bg-BG" sz="1600" i="1" u="none" strike="noStrike" dirty="0">
                <a:effectLst/>
                <a:latin typeface="Times New Roman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Антон Страшимиров</a:t>
            </a:r>
            <a:r>
              <a:rPr lang="bg-BG" sz="1600" i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 публикува голяма рецензия за книгата в две последователни книжки на списание „Наш живот“ (кн. 9 – 10), наричайки автора „творчески талант с облик, какъвто досега не сме имали“, а дебюта му – „събитие“.</a:t>
            </a:r>
            <a:r>
              <a:rPr lang="bg-BG" sz="1600" i="1" baseline="300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600" i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Николай Райнов пише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3" tooltip="Поез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поезия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Белетрис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белетристика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 културологични произведения в областта на историята на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5" tooltip="Изобразително изку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изобразителното изкуство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6" tooltip="Фолкл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фолклора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,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7" tooltip="Етнограф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етнографията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; сътрудничи на периодичния печат; проучва много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8" tooltip="Паметник на култура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паметници на културата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; публикува редица статии за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изкуството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и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0" tooltip="Литерату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литературата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 Интересна част от живота му е пътуване от 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1" tooltip="1919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1919 г.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, когато той се отправя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на голямо пътешествие в Египет, Сирия, Палестина, Мала </a:t>
            </a:r>
            <a:r>
              <a:rPr lang="bg-BG" sz="1600" i="1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Азия.През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същата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1" tooltip="1919 г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1919 г.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е отлъчен от Българската православна църква и анатемосан заради „Между пустинята и живота“. Според Светлозар Игов този роман е „интересен опит да се създаде български философско-стилизиран роман за Исус Христос като плод на земната грешна любов и изразител на еретични и бунтарски тежнения“ </a:t>
            </a:r>
            <a:endParaRPr lang="en-US" sz="16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Главен редактор на списанията „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2" tooltip="Зеница (списание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Зеница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 и „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3" tooltip="Орфей (списание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Орфей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“, вестниците „</a:t>
            </a:r>
            <a:r>
              <a:rPr lang="bg-BG" sz="1600" i="1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Камбанар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 и „</a:t>
            </a:r>
            <a:r>
              <a:rPr lang="bg-BG" sz="1600" i="1" u="none" strike="noStrike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4" tooltip="Анхи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Анхира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“. Първата му книга „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5" tooltip="Богомилски легенди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Богомилски легенди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 (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16" tooltip="19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1912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 е публикувана с псевдонима Аноним.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bg-BG" sz="1600" i="1" baseline="300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1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665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1" descr="Гео Милев – историята на поетa, чието творчество сложи край на живота му |  Българска история">
            <a:extLst>
              <a:ext uri="{FF2B5EF4-FFF2-40B4-BE49-F238E27FC236}">
                <a16:creationId xmlns:a16="http://schemas.microsoft.com/office/drawing/2014/main" id="{F02FDA68-C449-4A09-AAAA-E208BCE29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r="2386" b="2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71697-53DC-48DF-8EF3-EB5542F3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762" y="-265810"/>
            <a:ext cx="4099607" cy="3678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В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периода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1918 – 1919 г.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сътрудничи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на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 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hlinkClick r:id="rId3" tooltip="Гео Мил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hlinkClick r:id="rId3" tooltip="Гео Мил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hlinkClick r:id="rId3" tooltip="Гео Миле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Милев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като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пише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редица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статии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за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неговото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списание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 „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</a:rPr>
              <a:t>Везни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</a:rPr>
              <a:t>“.</a:t>
            </a:r>
          </a:p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6872D8B-738D-452F-9ED2-AC59157CB5B1}"/>
              </a:ext>
            </a:extLst>
          </p:cNvPr>
          <p:cNvSpPr txBox="1"/>
          <p:nvPr/>
        </p:nvSpPr>
        <p:spPr>
          <a:xfrm>
            <a:off x="7061621" y="2374735"/>
            <a:ext cx="3438906" cy="1281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effectLst/>
              </a:rPr>
              <a:t>Георги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Милев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Касабов</a:t>
            </a:r>
            <a:r>
              <a:rPr lang="en-US" i="1" dirty="0">
                <a:effectLst/>
              </a:rPr>
              <a:t>, </a:t>
            </a:r>
            <a:r>
              <a:rPr lang="en-US" i="1" dirty="0" err="1">
                <a:effectLst/>
              </a:rPr>
              <a:t>известен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като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Гео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Милев</a:t>
            </a:r>
            <a:r>
              <a:rPr lang="en-US" i="1" dirty="0">
                <a:effectLst/>
              </a:rPr>
              <a:t>, е </a:t>
            </a:r>
            <a:r>
              <a:rPr lang="en-US" i="1" dirty="0" err="1">
                <a:effectLst/>
              </a:rPr>
              <a:t>български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поет</a:t>
            </a:r>
            <a:r>
              <a:rPr lang="en-US" i="1" dirty="0">
                <a:effectLst/>
              </a:rPr>
              <a:t> и </a:t>
            </a:r>
            <a:r>
              <a:rPr lang="en-US" i="1" dirty="0" err="1">
                <a:effectLst/>
              </a:rPr>
              <a:t>публицист</a:t>
            </a:r>
            <a:r>
              <a:rPr lang="en-US" i="1" dirty="0">
                <a:effectLst/>
              </a:rPr>
              <a:t>, </a:t>
            </a:r>
            <a:r>
              <a:rPr lang="en-US" i="1" dirty="0" err="1">
                <a:effectLst/>
              </a:rPr>
              <a:t>основен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представител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на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експресионизма</a:t>
            </a:r>
            <a:r>
              <a:rPr lang="en-US" i="1" dirty="0">
                <a:effectLst/>
              </a:rPr>
              <a:t> в </a:t>
            </a:r>
            <a:r>
              <a:rPr lang="en-US" i="1" dirty="0" err="1">
                <a:effectLst/>
              </a:rPr>
              <a:t>българската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литература</a:t>
            </a:r>
            <a:r>
              <a:rPr lang="en-US" i="1" dirty="0">
                <a:effectLst/>
              </a:rPr>
              <a:t>. </a:t>
            </a:r>
            <a:r>
              <a:rPr lang="en-US" i="1" dirty="0" err="1">
                <a:effectLst/>
              </a:rPr>
              <a:t>Заедно</a:t>
            </a:r>
            <a:r>
              <a:rPr lang="en-US" i="1" dirty="0">
                <a:effectLst/>
              </a:rPr>
              <a:t> с </a:t>
            </a:r>
            <a:r>
              <a:rPr lang="en-US" i="1" dirty="0" err="1">
                <a:effectLst/>
              </a:rPr>
              <a:t>други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симпатизанти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на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левицата</a:t>
            </a:r>
            <a:r>
              <a:rPr lang="en-US" i="1" dirty="0">
                <a:effectLst/>
              </a:rPr>
              <a:t> е </a:t>
            </a:r>
            <a:r>
              <a:rPr lang="en-US" i="1" dirty="0" err="1">
                <a:effectLst/>
              </a:rPr>
              <a:t>убит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от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полицията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по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време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на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Априлските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събития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през</a:t>
            </a:r>
            <a:r>
              <a:rPr lang="en-US" i="1" dirty="0">
                <a:effectLst/>
              </a:rPr>
              <a:t> 1925 г. </a:t>
            </a:r>
            <a:r>
              <a:rPr lang="en-US" i="1" dirty="0" err="1">
                <a:effectLst/>
              </a:rPr>
              <a:t>Баща</a:t>
            </a:r>
            <a:r>
              <a:rPr lang="en-US" i="1" dirty="0">
                <a:effectLst/>
              </a:rPr>
              <a:t> е </a:t>
            </a:r>
            <a:r>
              <a:rPr lang="en-US" i="1" dirty="0" err="1">
                <a:effectLst/>
              </a:rPr>
              <a:t>на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детската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писателка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Леда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Милева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081A97-F76E-4AD7-8EAA-4C3C860C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7" y="413571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FD343F5-F81F-4F6F-AAC4-0977EF75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19" y="1192520"/>
            <a:ext cx="6634009" cy="4859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958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В същия период Райнов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издава няколко книги: „Видения из древна България“, „Книга за царете“, „Очите на Арабия“, „Слънчеви приказки“, „Между пустинята и живота“, поемата „Градът“. Прави второ издание на „Богомилски легенди“, разширено издание на „Книга на загадките“, превежда „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2" tooltip="Тъй рече Заратуст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Тъй рече Заратустра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 на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3" tooltip="Фридрих Ницш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Фридрих Ницше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През периода 1922 – 1927 г. работи като главен библиотекар в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 tooltip="Народна библиотека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Народната библиотека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в Пловдив. Командирован е за 2 години в Париж, за да се запознае с паметниците на културата във френската столица. Когато се завръща, приема преподавателско място в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5" tooltip="Национална художествена академ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Художествената академия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 в София, където е професор по история на изкуството от 1927 до 1950 г.</a:t>
            </a:r>
            <a:endParaRPr lang="en-US" sz="16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Написал е и книгата „Светите братя“. През 1930 г. основава </a:t>
            </a:r>
            <a:r>
              <a:rPr lang="bg-BG" sz="1600" i="1" u="none" strike="noStrike" dirty="0"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6" tooltip="Българска асоциация Рьорих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Българската асоциация „Рьорих“</a:t>
            </a:r>
            <a:r>
              <a:rPr lang="bg-BG" sz="16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</a:t>
            </a:r>
            <a:r>
              <a:rPr lang="bg-BG" sz="1600" i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 i="1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Заради романа му „</a:t>
            </a:r>
            <a:r>
              <a:rPr lang="bg-BG" sz="16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7" tooltip="Между пустинята и живота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Между пустинята и живота</a:t>
            </a: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“, посветен на живота на </a:t>
            </a:r>
            <a:r>
              <a:rPr lang="bg-BG" sz="16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8" tooltip="Исус Христо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Исус Христос</a:t>
            </a: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е </a:t>
            </a:r>
            <a:r>
              <a:rPr lang="bg-BG" sz="16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9" tooltip="Отлъчване от църква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отлъчен</a:t>
            </a: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 от </a:t>
            </a:r>
            <a:r>
              <a:rPr lang="bg-BG" sz="16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10" tooltip="Православна църк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Православната църква</a:t>
            </a: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 През </a:t>
            </a:r>
            <a:r>
              <a:rPr lang="bg-BG" sz="1600" i="1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11" tooltip="19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1924</a:t>
            </a:r>
            <a:r>
              <a:rPr lang="bg-BG" sz="16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 г. става главен редактор на новото списание „Орфей“ чиято задача е да популяризира теософските идеи, а в края на 20-те години на ХХ век той създава теософската ложа „Орфей“. Списанието излиза само две години</a:t>
            </a:r>
            <a:r>
              <a:rPr lang="bg-BG" sz="1600" i="1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787293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Николай Райнов</vt:lpstr>
      <vt:lpstr>PowerPoint Presentation</vt:lpstr>
      <vt:lpstr>PowerPoint Presentation</vt:lpstr>
      <vt:lpstr>PowerPoint Presentation</vt:lpstr>
      <vt:lpstr>Картини от “Омагьосаното царство” на Николай Райнов  -Днес картини на автора могат да се видят в галерия Квадрат 500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Картини на Николай Райнов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Райнов</dc:title>
  <dc:creator>Биляна Стамова</dc:creator>
  <cp:lastModifiedBy>User</cp:lastModifiedBy>
  <cp:revision>3</cp:revision>
  <dcterms:created xsi:type="dcterms:W3CDTF">2020-11-16T12:01:34Z</dcterms:created>
  <dcterms:modified xsi:type="dcterms:W3CDTF">2023-08-13T15:24:01Z</dcterms:modified>
</cp:coreProperties>
</file>